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6"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000" autoAdjust="0"/>
    <p:restoredTop sz="94660"/>
  </p:normalViewPr>
  <p:slideViewPr>
    <p:cSldViewPr snapToGrid="0">
      <p:cViewPr varScale="1">
        <p:scale>
          <a:sx n="66" d="100"/>
          <a:sy n="66" d="100"/>
        </p:scale>
        <p:origin x="-900" y="-96"/>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B720AE-20D3-4B4D-9F1D-9F805E1032DC}" type="datetimeFigureOut">
              <a:rPr lang="en-GB" smtClean="0"/>
              <a:pPr/>
              <a:t>28/01/2019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DB7486-AB71-43D1-9ED9-68AC681F1E2B}" type="slidenum">
              <a:rPr lang="en-GB" smtClean="0"/>
              <a:pPr/>
              <a:t>‹#›</a:t>
            </a:fld>
            <a:endParaRPr lang="en-GB"/>
          </a:p>
        </p:txBody>
      </p:sp>
    </p:spTree>
    <p:extLst>
      <p:ext uri="{BB962C8B-B14F-4D97-AF65-F5344CB8AC3E}">
        <p14:creationId xmlns:p14="http://schemas.microsoft.com/office/powerpoint/2010/main" xmlns="" val="40178569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Field training</a:t>
            </a:r>
            <a:r>
              <a:rPr lang="en-GB" baseline="0" dirty="0" smtClean="0"/>
              <a:t> officer is a role that requires the individual to have experience in order to train juniors (</a:t>
            </a:r>
            <a:r>
              <a:rPr lang="en-GB" baseline="0" dirty="0" err="1" smtClean="0"/>
              <a:t>Idris</a:t>
            </a:r>
            <a:r>
              <a:rPr lang="en-GB" baseline="0" dirty="0" smtClean="0"/>
              <a:t>, 2018). In addition, field training organizations are mainly in medical services, fire and law enforcement departments since they require specialized skills which are mostly practical. </a:t>
            </a:r>
            <a:endParaRPr lang="en-GB" dirty="0"/>
          </a:p>
        </p:txBody>
      </p:sp>
      <p:sp>
        <p:nvSpPr>
          <p:cNvPr id="4" name="Slide Number Placeholder 3"/>
          <p:cNvSpPr>
            <a:spLocks noGrp="1"/>
          </p:cNvSpPr>
          <p:nvPr>
            <p:ph type="sldNum" sz="quarter" idx="10"/>
          </p:nvPr>
        </p:nvSpPr>
        <p:spPr/>
        <p:txBody>
          <a:bodyPr/>
          <a:lstStyle/>
          <a:p>
            <a:fld id="{92DB7486-AB71-43D1-9ED9-68AC681F1E2B}" type="slidenum">
              <a:rPr lang="en-GB" smtClean="0"/>
              <a:pPr/>
              <a:t>2</a:t>
            </a:fld>
            <a:endParaRPr lang="en-GB"/>
          </a:p>
        </p:txBody>
      </p:sp>
    </p:spTree>
    <p:extLst>
      <p:ext uri="{BB962C8B-B14F-4D97-AF65-F5344CB8AC3E}">
        <p14:creationId xmlns:p14="http://schemas.microsoft.com/office/powerpoint/2010/main" xmlns="" val="23600865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One of the main functions of FTO is to</a:t>
            </a:r>
            <a:r>
              <a:rPr lang="en-GB" baseline="0" dirty="0" smtClean="0"/>
              <a:t> t</a:t>
            </a:r>
            <a:r>
              <a:rPr lang="en-GB" dirty="0" smtClean="0"/>
              <a:t>each young officers the right way to do the job</a:t>
            </a:r>
            <a:r>
              <a:rPr lang="en-GB" baseline="0" dirty="0" smtClean="0"/>
              <a:t> (</a:t>
            </a:r>
            <a:r>
              <a:rPr lang="en-GB" dirty="0" smtClean="0"/>
              <a:t>Edwards &amp; Meade, 2015).</a:t>
            </a:r>
            <a:r>
              <a:rPr lang="en-GB" baseline="0" dirty="0" smtClean="0"/>
              <a:t> This is fundamental since it enables the young officers to embrace the profession and avoids committing mistakes when they are delivering services. As a result, human safety is promoted.</a:t>
            </a:r>
            <a:endParaRPr lang="en-GB" dirty="0"/>
          </a:p>
        </p:txBody>
      </p:sp>
      <p:sp>
        <p:nvSpPr>
          <p:cNvPr id="4" name="Slide Number Placeholder 3"/>
          <p:cNvSpPr>
            <a:spLocks noGrp="1"/>
          </p:cNvSpPr>
          <p:nvPr>
            <p:ph type="sldNum" sz="quarter" idx="10"/>
          </p:nvPr>
        </p:nvSpPr>
        <p:spPr/>
        <p:txBody>
          <a:bodyPr/>
          <a:lstStyle/>
          <a:p>
            <a:fld id="{92DB7486-AB71-43D1-9ED9-68AC681F1E2B}" type="slidenum">
              <a:rPr lang="en-GB" smtClean="0"/>
              <a:pPr/>
              <a:t>3</a:t>
            </a:fld>
            <a:endParaRPr lang="en-GB"/>
          </a:p>
        </p:txBody>
      </p:sp>
    </p:spTree>
    <p:extLst>
      <p:ext uri="{BB962C8B-B14F-4D97-AF65-F5344CB8AC3E}">
        <p14:creationId xmlns:p14="http://schemas.microsoft.com/office/powerpoint/2010/main" xmlns="" val="4229247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FTO is one</a:t>
            </a:r>
            <a:r>
              <a:rPr lang="en-GB" baseline="0" dirty="0" smtClean="0"/>
              <a:t> of the best careers in terms of payments. According to </a:t>
            </a:r>
            <a:r>
              <a:rPr lang="en-GB" baseline="0" dirty="0" err="1" smtClean="0"/>
              <a:t>Idris</a:t>
            </a:r>
            <a:r>
              <a:rPr lang="en-GB" baseline="0" dirty="0" smtClean="0"/>
              <a:t> (2018), officers tend to understand the law well hence being able to act according to the expectations of their customers. Hence, it enjoys freedom and flexibility since it is not demanding. </a:t>
            </a:r>
            <a:endParaRPr lang="en-GB" dirty="0"/>
          </a:p>
        </p:txBody>
      </p:sp>
      <p:sp>
        <p:nvSpPr>
          <p:cNvPr id="4" name="Slide Number Placeholder 3"/>
          <p:cNvSpPr>
            <a:spLocks noGrp="1"/>
          </p:cNvSpPr>
          <p:nvPr>
            <p:ph type="sldNum" sz="quarter" idx="10"/>
          </p:nvPr>
        </p:nvSpPr>
        <p:spPr/>
        <p:txBody>
          <a:bodyPr/>
          <a:lstStyle/>
          <a:p>
            <a:fld id="{92DB7486-AB71-43D1-9ED9-68AC681F1E2B}" type="slidenum">
              <a:rPr lang="en-GB" smtClean="0"/>
              <a:pPr/>
              <a:t>4</a:t>
            </a:fld>
            <a:endParaRPr lang="en-GB"/>
          </a:p>
        </p:txBody>
      </p:sp>
    </p:spTree>
    <p:extLst>
      <p:ext uri="{BB962C8B-B14F-4D97-AF65-F5344CB8AC3E}">
        <p14:creationId xmlns:p14="http://schemas.microsoft.com/office/powerpoint/2010/main" xmlns="" val="14485902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One major</a:t>
            </a:r>
            <a:r>
              <a:rPr lang="en-GB" baseline="0" dirty="0" smtClean="0"/>
              <a:t> quality of the FTO is to translate experience and understanding into training (Cushion, 2018). This makes it easy for them to perform excellently in field operations since they have already become competent and experienced. </a:t>
            </a:r>
            <a:endParaRPr lang="en-GB" dirty="0"/>
          </a:p>
        </p:txBody>
      </p:sp>
      <p:sp>
        <p:nvSpPr>
          <p:cNvPr id="4" name="Slide Number Placeholder 3"/>
          <p:cNvSpPr>
            <a:spLocks noGrp="1"/>
          </p:cNvSpPr>
          <p:nvPr>
            <p:ph type="sldNum" sz="quarter" idx="10"/>
          </p:nvPr>
        </p:nvSpPr>
        <p:spPr/>
        <p:txBody>
          <a:bodyPr/>
          <a:lstStyle/>
          <a:p>
            <a:fld id="{92DB7486-AB71-43D1-9ED9-68AC681F1E2B}" type="slidenum">
              <a:rPr lang="en-GB" smtClean="0"/>
              <a:pPr/>
              <a:t>5</a:t>
            </a:fld>
            <a:endParaRPr lang="en-GB"/>
          </a:p>
        </p:txBody>
      </p:sp>
    </p:spTree>
    <p:extLst>
      <p:ext uri="{BB962C8B-B14F-4D97-AF65-F5344CB8AC3E}">
        <p14:creationId xmlns:p14="http://schemas.microsoft.com/office/powerpoint/2010/main" xmlns="" val="22768295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Officers</a:t>
            </a:r>
            <a:r>
              <a:rPr lang="en-GB" baseline="0" dirty="0" smtClean="0"/>
              <a:t> are in a position to gain attention, participation as well as the trust of the trainee (Cushion, 2018). This is achieved through the training which involves interaction in the learning of new skills. High levels of competence are also developed. </a:t>
            </a:r>
            <a:endParaRPr lang="en-GB" dirty="0"/>
          </a:p>
        </p:txBody>
      </p:sp>
      <p:sp>
        <p:nvSpPr>
          <p:cNvPr id="4" name="Slide Number Placeholder 3"/>
          <p:cNvSpPr>
            <a:spLocks noGrp="1"/>
          </p:cNvSpPr>
          <p:nvPr>
            <p:ph type="sldNum" sz="quarter" idx="10"/>
          </p:nvPr>
        </p:nvSpPr>
        <p:spPr/>
        <p:txBody>
          <a:bodyPr/>
          <a:lstStyle/>
          <a:p>
            <a:fld id="{92DB7486-AB71-43D1-9ED9-68AC681F1E2B}" type="slidenum">
              <a:rPr lang="en-GB" smtClean="0"/>
              <a:pPr/>
              <a:t>6</a:t>
            </a:fld>
            <a:endParaRPr lang="en-GB"/>
          </a:p>
        </p:txBody>
      </p:sp>
    </p:spTree>
    <p:extLst>
      <p:ext uri="{BB962C8B-B14F-4D97-AF65-F5344CB8AC3E}">
        <p14:creationId xmlns:p14="http://schemas.microsoft.com/office/powerpoint/2010/main" xmlns="" val="40768041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FTO’s are</a:t>
            </a:r>
            <a:r>
              <a:rPr lang="en-GB" baseline="0" dirty="0" smtClean="0"/>
              <a:t> usually tasked to develop awareness and responsibility to their trainees in order to increase competence (</a:t>
            </a:r>
            <a:r>
              <a:rPr lang="en-GB" baseline="0" dirty="0" err="1" smtClean="0"/>
              <a:t>Idris</a:t>
            </a:r>
            <a:r>
              <a:rPr lang="en-GB" baseline="0" dirty="0" smtClean="0"/>
              <a:t>, 2018). Through this, safety for the public is increased and also the improvement on the response towards emergency responses that may affect the public. </a:t>
            </a:r>
            <a:endParaRPr lang="en-GB" dirty="0"/>
          </a:p>
        </p:txBody>
      </p:sp>
      <p:sp>
        <p:nvSpPr>
          <p:cNvPr id="4" name="Slide Number Placeholder 3"/>
          <p:cNvSpPr>
            <a:spLocks noGrp="1"/>
          </p:cNvSpPr>
          <p:nvPr>
            <p:ph type="sldNum" sz="quarter" idx="10"/>
          </p:nvPr>
        </p:nvSpPr>
        <p:spPr/>
        <p:txBody>
          <a:bodyPr/>
          <a:lstStyle/>
          <a:p>
            <a:fld id="{92DB7486-AB71-43D1-9ED9-68AC681F1E2B}" type="slidenum">
              <a:rPr lang="en-GB" smtClean="0"/>
              <a:pPr/>
              <a:t>7</a:t>
            </a:fld>
            <a:endParaRPr lang="en-GB"/>
          </a:p>
        </p:txBody>
      </p:sp>
    </p:spTree>
    <p:extLst>
      <p:ext uri="{BB962C8B-B14F-4D97-AF65-F5344CB8AC3E}">
        <p14:creationId xmlns:p14="http://schemas.microsoft.com/office/powerpoint/2010/main" xmlns="" val="1526708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Field</a:t>
            </a:r>
            <a:r>
              <a:rPr lang="en-GB" baseline="0" dirty="0" smtClean="0"/>
              <a:t> training officer career is one of the best careers since it has flexibility and freedom. Trainers should consider giving the trainees thorough training in order to ensure they are </a:t>
            </a:r>
            <a:r>
              <a:rPr lang="en-GB" baseline="0" dirty="0" err="1" smtClean="0"/>
              <a:t>competenet</a:t>
            </a:r>
            <a:r>
              <a:rPr lang="en-GB" baseline="0" dirty="0" smtClean="0"/>
              <a:t> and experienced in their work. </a:t>
            </a:r>
            <a:endParaRPr lang="en-GB" dirty="0"/>
          </a:p>
        </p:txBody>
      </p:sp>
      <p:sp>
        <p:nvSpPr>
          <p:cNvPr id="4" name="Slide Number Placeholder 3"/>
          <p:cNvSpPr>
            <a:spLocks noGrp="1"/>
          </p:cNvSpPr>
          <p:nvPr>
            <p:ph type="sldNum" sz="quarter" idx="10"/>
          </p:nvPr>
        </p:nvSpPr>
        <p:spPr/>
        <p:txBody>
          <a:bodyPr/>
          <a:lstStyle/>
          <a:p>
            <a:fld id="{92DB7486-AB71-43D1-9ED9-68AC681F1E2B}" type="slidenum">
              <a:rPr lang="en-GB" smtClean="0"/>
              <a:pPr/>
              <a:t>8</a:t>
            </a:fld>
            <a:endParaRPr lang="en-GB"/>
          </a:p>
        </p:txBody>
      </p:sp>
    </p:spTree>
    <p:extLst>
      <p:ext uri="{BB962C8B-B14F-4D97-AF65-F5344CB8AC3E}">
        <p14:creationId xmlns:p14="http://schemas.microsoft.com/office/powerpoint/2010/main" xmlns="" val="64053039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12201452"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914400" y="1752602"/>
            <a:ext cx="103632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914400" y="3611607"/>
            <a:ext cx="103632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5019" y="4953000"/>
            <a:ext cx="12197020"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D8B6D09F-17F2-4E26-A14B-FC8833E831E9}" type="datetimeFigureOut">
              <a:rPr lang="en-GB" smtClean="0"/>
              <a:pPr/>
              <a:t>28/01/2019</a:t>
            </a:fld>
            <a:endParaRPr lang="en-GB"/>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GB"/>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A9252488-683C-418E-A068-218F86B652C2}"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8B6D09F-17F2-4E26-A14B-FC8833E831E9}" type="datetimeFigureOut">
              <a:rPr lang="en-GB" smtClean="0"/>
              <a:pPr/>
              <a:t>28/01/2019</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A9252488-683C-418E-A068-218F86B652C2}" type="slidenum">
              <a:rPr lang="en-GB" smtClean="0"/>
              <a:pPr/>
              <a:t>‹#›</a:t>
            </a:fld>
            <a:endParaRPr lang="en-GB"/>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63168" y="1059712"/>
            <a:ext cx="103632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5230284" y="2931712"/>
            <a:ext cx="6096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D8B6D09F-17F2-4E26-A14B-FC8833E831E9}" type="datetimeFigureOut">
              <a:rPr lang="en-GB" smtClean="0"/>
              <a:pPr/>
              <a:t>28/01/2019</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A9252488-683C-418E-A068-218F86B652C2}" type="slidenum">
              <a:rPr lang="en-GB" smtClean="0"/>
              <a:pPr/>
              <a:t>‹#›</a:t>
            </a:fld>
            <a:endParaRPr lang="en-GB"/>
          </a:p>
        </p:txBody>
      </p:sp>
      <p:sp>
        <p:nvSpPr>
          <p:cNvPr id="7" name="Chevron 6"/>
          <p:cNvSpPr/>
          <p:nvPr/>
        </p:nvSpPr>
        <p:spPr>
          <a:xfrm>
            <a:off x="4848907" y="3005472"/>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4600352" y="3005472"/>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481329"/>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6197600" y="1481329"/>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D8B6D09F-17F2-4E26-A14B-FC8833E831E9}" type="datetimeFigureOut">
              <a:rPr lang="en-GB" smtClean="0"/>
              <a:pPr/>
              <a:t>28/01/2019</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p:txBody>
          <a:bodyPr/>
          <a:lstStyle>
            <a:extLst/>
          </a:lstStyle>
          <a:p>
            <a:fld id="{A9252488-683C-418E-A068-218F86B652C2}" type="slidenum">
              <a:rPr lang="en-GB" smtClean="0"/>
              <a:pPr/>
              <a:t>‹#›</a:t>
            </a:fld>
            <a:endParaRPr lang="en-GB"/>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109728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609600" y="5410200"/>
            <a:ext cx="5386917"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193369" y="5410200"/>
            <a:ext cx="5389033"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9600" y="1444295"/>
            <a:ext cx="5386917"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6193368" y="1444295"/>
            <a:ext cx="5389033"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D8B6D09F-17F2-4E26-A14B-FC8833E831E9}" type="datetimeFigureOut">
              <a:rPr lang="en-GB" smtClean="0"/>
              <a:pPr/>
              <a:t>28/01/2019</a:t>
            </a:fld>
            <a:endParaRPr lang="en-GB"/>
          </a:p>
        </p:txBody>
      </p:sp>
      <p:sp>
        <p:nvSpPr>
          <p:cNvPr id="8" name="Footer Placeholder 7"/>
          <p:cNvSpPr>
            <a:spLocks noGrp="1"/>
          </p:cNvSpPr>
          <p:nvPr>
            <p:ph type="ftr" sz="quarter" idx="11"/>
          </p:nvPr>
        </p:nvSpPr>
        <p:spPr/>
        <p:txBody>
          <a:bodyPr/>
          <a:lstStyle>
            <a:extLst/>
          </a:lstStyle>
          <a:p>
            <a:endParaRPr lang="en-GB"/>
          </a:p>
        </p:txBody>
      </p:sp>
      <p:sp>
        <p:nvSpPr>
          <p:cNvPr id="9" name="Slide Number Placeholder 8"/>
          <p:cNvSpPr>
            <a:spLocks noGrp="1"/>
          </p:cNvSpPr>
          <p:nvPr>
            <p:ph type="sldNum" sz="quarter" idx="12"/>
          </p:nvPr>
        </p:nvSpPr>
        <p:spPr/>
        <p:txBody>
          <a:bodyPr/>
          <a:lstStyle>
            <a:extLst/>
          </a:lstStyle>
          <a:p>
            <a:fld id="{A9252488-683C-418E-A068-218F86B652C2}" type="slidenum">
              <a:rPr lang="en-GB" smtClean="0"/>
              <a:pPr/>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D8B6D09F-17F2-4E26-A14B-FC8833E831E9}" type="datetimeFigureOut">
              <a:rPr lang="en-GB" smtClean="0"/>
              <a:pPr/>
              <a:t>28/01/2019</a:t>
            </a:fld>
            <a:endParaRPr lang="en-GB"/>
          </a:p>
        </p:txBody>
      </p:sp>
      <p:sp>
        <p:nvSpPr>
          <p:cNvPr id="4" name="Footer Placeholder 3"/>
          <p:cNvSpPr>
            <a:spLocks noGrp="1"/>
          </p:cNvSpPr>
          <p:nvPr>
            <p:ph type="ftr" sz="quarter" idx="11"/>
          </p:nvPr>
        </p:nvSpPr>
        <p:spPr/>
        <p:txBody>
          <a:bodyPr/>
          <a:lstStyle>
            <a:extLst/>
          </a:lstStyle>
          <a:p>
            <a:endParaRPr lang="en-GB"/>
          </a:p>
        </p:txBody>
      </p:sp>
      <p:sp>
        <p:nvSpPr>
          <p:cNvPr id="5" name="Slide Number Placeholder 4"/>
          <p:cNvSpPr>
            <a:spLocks noGrp="1"/>
          </p:cNvSpPr>
          <p:nvPr>
            <p:ph type="sldNum" sz="quarter" idx="12"/>
          </p:nvPr>
        </p:nvSpPr>
        <p:spPr/>
        <p:txBody>
          <a:bodyPr/>
          <a:lstStyle>
            <a:extLst/>
          </a:lstStyle>
          <a:p>
            <a:fld id="{A9252488-683C-418E-A068-218F86B652C2}" type="slidenum">
              <a:rPr lang="en-GB" smtClean="0"/>
              <a:pPr/>
              <a:t>‹#›</a:t>
            </a:fld>
            <a:endParaRPr lang="en-GB"/>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D8B6D09F-17F2-4E26-A14B-FC8833E831E9}" type="datetimeFigureOut">
              <a:rPr lang="en-GB" smtClean="0"/>
              <a:pPr/>
              <a:t>28/01/2019</a:t>
            </a:fld>
            <a:endParaRPr lang="en-GB"/>
          </a:p>
        </p:txBody>
      </p:sp>
      <p:sp>
        <p:nvSpPr>
          <p:cNvPr id="3" name="Footer Placeholder 2"/>
          <p:cNvSpPr>
            <a:spLocks noGrp="1"/>
          </p:cNvSpPr>
          <p:nvPr>
            <p:ph type="ftr" sz="quarter" idx="11"/>
          </p:nvPr>
        </p:nvSpPr>
        <p:spPr/>
        <p:txBody>
          <a:bodyPr/>
          <a:lstStyle>
            <a:extLst/>
          </a:lstStyle>
          <a:p>
            <a:endParaRPr lang="en-GB"/>
          </a:p>
        </p:txBody>
      </p:sp>
      <p:sp>
        <p:nvSpPr>
          <p:cNvPr id="4" name="Slide Number Placeholder 3"/>
          <p:cNvSpPr>
            <a:spLocks noGrp="1"/>
          </p:cNvSpPr>
          <p:nvPr>
            <p:ph type="sldNum" sz="quarter" idx="12"/>
          </p:nvPr>
        </p:nvSpPr>
        <p:spPr/>
        <p:txBody>
          <a:bodyPr/>
          <a:lstStyle>
            <a:extLst/>
          </a:lstStyle>
          <a:p>
            <a:fld id="{A9252488-683C-418E-A068-218F86B652C2}"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4876800"/>
            <a:ext cx="9975701"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5892800" y="5355102"/>
            <a:ext cx="5299456"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219200" y="274320"/>
            <a:ext cx="9973056"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8969376" y="6407944"/>
            <a:ext cx="2560320" cy="365760"/>
          </a:xfrm>
        </p:spPr>
        <p:txBody>
          <a:bodyPr/>
          <a:lstStyle>
            <a:extLst/>
          </a:lstStyle>
          <a:p>
            <a:fld id="{D8B6D09F-17F2-4E26-A14B-FC8833E831E9}" type="datetimeFigureOut">
              <a:rPr lang="en-GB" smtClean="0"/>
              <a:pPr/>
              <a:t>28/01/2019</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p:txBody>
          <a:bodyPr/>
          <a:lstStyle>
            <a:extLst/>
          </a:lstStyle>
          <a:p>
            <a:fld id="{A9252488-683C-418E-A068-218F86B652C2}" type="slidenum">
              <a:rPr lang="en-GB" smtClean="0"/>
              <a:pPr/>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521643" y="5443402"/>
            <a:ext cx="95504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304800" y="189968"/>
            <a:ext cx="115824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D8B6D09F-17F2-4E26-A14B-FC8833E831E9}" type="datetimeFigureOut">
              <a:rPr lang="en-GB" smtClean="0"/>
              <a:pPr/>
              <a:t>28/01/2019</a:t>
            </a:fld>
            <a:endParaRPr lang="en-GB"/>
          </a:p>
        </p:txBody>
      </p:sp>
      <p:sp>
        <p:nvSpPr>
          <p:cNvPr id="6" name="Footer Placeholder 5"/>
          <p:cNvSpPr>
            <a:spLocks noGrp="1"/>
          </p:cNvSpPr>
          <p:nvPr>
            <p:ph type="ftr" sz="quarter" idx="11"/>
          </p:nvPr>
        </p:nvSpPr>
        <p:spPr>
          <a:xfrm>
            <a:off x="5840097" y="6407945"/>
            <a:ext cx="3134241" cy="365125"/>
          </a:xfrm>
        </p:spPr>
        <p:txBody>
          <a:bodyPr/>
          <a:lstStyle>
            <a:lvl1pPr>
              <a:defRPr>
                <a:solidFill>
                  <a:schemeClr val="tx1"/>
                </a:solidFill>
              </a:defRPr>
            </a:lvl1pPr>
            <a:extLst/>
          </a:lstStyle>
          <a:p>
            <a:endParaRPr lang="en-GB"/>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A9252488-683C-418E-A068-218F86B652C2}" type="slidenum">
              <a:rPr lang="en-GB" smtClean="0"/>
              <a:pPr/>
              <a:t>‹#›</a:t>
            </a:fld>
            <a:endParaRPr lang="en-GB"/>
          </a:p>
        </p:txBody>
      </p:sp>
      <p:sp>
        <p:nvSpPr>
          <p:cNvPr id="2" name="Title 1"/>
          <p:cNvSpPr>
            <a:spLocks noGrp="1"/>
          </p:cNvSpPr>
          <p:nvPr>
            <p:ph type="title"/>
          </p:nvPr>
        </p:nvSpPr>
        <p:spPr>
          <a:xfrm>
            <a:off x="304800" y="4865122"/>
            <a:ext cx="10767243"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955249" y="5001994"/>
            <a:ext cx="5069337"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71414" y="5785023"/>
            <a:ext cx="506933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8056" y="5791253"/>
            <a:ext cx="4536419"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12316" y="578773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11552149" y="4988440"/>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11303595" y="4988440"/>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1481330"/>
            <a:ext cx="109728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8B6D09F-17F2-4E26-A14B-FC8833E831E9}" type="datetimeFigureOut">
              <a:rPr lang="en-GB" smtClean="0"/>
              <a:pPr/>
              <a:t>28/01/2019</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A9252488-683C-418E-A068-218F86B652C2}"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25351" y="274641"/>
            <a:ext cx="236996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41"/>
            <a:ext cx="84328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8B6D09F-17F2-4E26-A14B-FC8833E831E9}" type="datetimeFigureOut">
              <a:rPr lang="en-GB" smtClean="0"/>
              <a:pPr/>
              <a:t>28/01/2019</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A9252488-683C-418E-A068-218F86B652C2}"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955249" y="5001994"/>
            <a:ext cx="5069337"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71414" y="5785023"/>
            <a:ext cx="506933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8056" y="5791253"/>
            <a:ext cx="4536419"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12316" y="578773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609600" y="274638"/>
            <a:ext cx="109728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609600" y="1481329"/>
            <a:ext cx="109728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8969376" y="6407944"/>
            <a:ext cx="2560320" cy="365760"/>
          </a:xfrm>
          <a:prstGeom prst="rect">
            <a:avLst/>
          </a:prstGeom>
        </p:spPr>
        <p:txBody>
          <a:bodyPr vert="horz" anchor="b"/>
          <a:lstStyle>
            <a:lvl1pPr algn="l" eaLnBrk="1" latinLnBrk="0" hangingPunct="1">
              <a:defRPr kumimoji="0" sz="1000">
                <a:solidFill>
                  <a:schemeClr val="tx1"/>
                </a:solidFill>
              </a:defRPr>
            </a:lvl1pPr>
            <a:extLst/>
          </a:lstStyle>
          <a:p>
            <a:fld id="{D8B6D09F-17F2-4E26-A14B-FC8833E831E9}" type="datetimeFigureOut">
              <a:rPr lang="en-GB" smtClean="0"/>
              <a:pPr/>
              <a:t>28/01/2019</a:t>
            </a:fld>
            <a:endParaRPr lang="en-GB"/>
          </a:p>
        </p:txBody>
      </p:sp>
      <p:sp>
        <p:nvSpPr>
          <p:cNvPr id="22" name="Footer Placeholder 21"/>
          <p:cNvSpPr>
            <a:spLocks noGrp="1"/>
          </p:cNvSpPr>
          <p:nvPr>
            <p:ph type="ftr" sz="quarter" idx="3"/>
          </p:nvPr>
        </p:nvSpPr>
        <p:spPr>
          <a:xfrm>
            <a:off x="5840097" y="6407945"/>
            <a:ext cx="3134241" cy="365125"/>
          </a:xfrm>
          <a:prstGeom prst="rect">
            <a:avLst/>
          </a:prstGeom>
        </p:spPr>
        <p:txBody>
          <a:bodyPr vert="horz" anchor="b"/>
          <a:lstStyle>
            <a:lvl1pPr algn="r" eaLnBrk="1" latinLnBrk="0" hangingPunct="1">
              <a:defRPr kumimoji="0" sz="1000">
                <a:solidFill>
                  <a:schemeClr val="tx1"/>
                </a:solidFill>
              </a:defRPr>
            </a:lvl1pPr>
            <a:extLst/>
          </a:lstStyle>
          <a:p>
            <a:endParaRPr lang="en-GB"/>
          </a:p>
        </p:txBody>
      </p:sp>
      <p:sp>
        <p:nvSpPr>
          <p:cNvPr id="18" name="Slide Number Placeholder 17"/>
          <p:cNvSpPr>
            <a:spLocks noGrp="1"/>
          </p:cNvSpPr>
          <p:nvPr>
            <p:ph type="sldNum" sz="quarter" idx="4"/>
          </p:nvPr>
        </p:nvSpPr>
        <p:spPr>
          <a:xfrm>
            <a:off x="11529696" y="6407945"/>
            <a:ext cx="487680" cy="365125"/>
          </a:xfrm>
          <a:prstGeom prst="rect">
            <a:avLst/>
          </a:prstGeom>
        </p:spPr>
        <p:txBody>
          <a:bodyPr vert="horz" anchor="b"/>
          <a:lstStyle>
            <a:lvl1pPr algn="r" eaLnBrk="1" latinLnBrk="0" hangingPunct="1">
              <a:defRPr kumimoji="0" sz="1000" b="0">
                <a:solidFill>
                  <a:schemeClr val="tx1"/>
                </a:solidFill>
              </a:defRPr>
            </a:lvl1pPr>
            <a:extLst/>
          </a:lstStyle>
          <a:p>
            <a:fld id="{A9252488-683C-418E-A068-218F86B652C2}"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40113" y="1702190"/>
            <a:ext cx="7766936" cy="782515"/>
          </a:xfrm>
        </p:spPr>
        <p:txBody>
          <a:bodyPr/>
          <a:lstStyle/>
          <a:p>
            <a:pPr algn="ctr"/>
            <a:r>
              <a:rPr lang="en-GB" sz="3200" dirty="0" smtClean="0">
                <a:latin typeface="Times New Roman" panose="02020603050405020304" pitchFamily="18" charset="0"/>
                <a:cs typeface="Times New Roman" panose="02020603050405020304" pitchFamily="18" charset="0"/>
              </a:rPr>
              <a:t>Field Training Officer</a:t>
            </a:r>
            <a:endParaRPr lang="en-GB" sz="32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925016" y="3014122"/>
            <a:ext cx="8957733" cy="1096899"/>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Functions and </a:t>
            </a:r>
            <a:r>
              <a:rPr lang="en-GB" sz="2800" dirty="0" smtClean="0">
                <a:latin typeface="Times New Roman" panose="02020603050405020304" pitchFamily="18" charset="0"/>
                <a:cs typeface="Times New Roman" panose="02020603050405020304" pitchFamily="18" charset="0"/>
              </a:rPr>
              <a:t>Qualities </a:t>
            </a:r>
            <a:r>
              <a:rPr lang="en-GB" sz="2800" dirty="0" smtClean="0">
                <a:latin typeface="Times New Roman" panose="02020603050405020304" pitchFamily="18" charset="0"/>
                <a:cs typeface="Times New Roman" panose="02020603050405020304" pitchFamily="18" charset="0"/>
              </a:rPr>
              <a:t>of </a:t>
            </a:r>
            <a:r>
              <a:rPr lang="en-GB" sz="2800" dirty="0" smtClean="0">
                <a:latin typeface="Times New Roman" panose="02020603050405020304" pitchFamily="18" charset="0"/>
                <a:cs typeface="Times New Roman" panose="02020603050405020304" pitchFamily="18" charset="0"/>
              </a:rPr>
              <a:t>Field </a:t>
            </a:r>
            <a:r>
              <a:rPr lang="en-GB" sz="2800" dirty="0" smtClean="0">
                <a:latin typeface="Times New Roman" panose="02020603050405020304" pitchFamily="18" charset="0"/>
                <a:cs typeface="Times New Roman" panose="02020603050405020304" pitchFamily="18" charset="0"/>
              </a:rPr>
              <a:t>T</a:t>
            </a:r>
            <a:r>
              <a:rPr lang="en-GB" sz="2800" dirty="0" smtClean="0">
                <a:latin typeface="Times New Roman" panose="02020603050405020304" pitchFamily="18" charset="0"/>
                <a:cs typeface="Times New Roman" panose="02020603050405020304" pitchFamily="18" charset="0"/>
              </a:rPr>
              <a:t>raining </a:t>
            </a:r>
            <a:r>
              <a:rPr lang="en-GB" sz="2800" dirty="0" smtClean="0">
                <a:latin typeface="Times New Roman" panose="02020603050405020304" pitchFamily="18" charset="0"/>
                <a:cs typeface="Times New Roman" panose="02020603050405020304" pitchFamily="18" charset="0"/>
              </a:rPr>
              <a:t>O</a:t>
            </a:r>
            <a:r>
              <a:rPr lang="en-GB" sz="2800" dirty="0" smtClean="0">
                <a:latin typeface="Times New Roman" panose="02020603050405020304" pitchFamily="18" charset="0"/>
                <a:cs typeface="Times New Roman" panose="02020603050405020304" pitchFamily="18" charset="0"/>
              </a:rPr>
              <a:t>fficer</a:t>
            </a:r>
            <a:endParaRPr lang="en-GB"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9873912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3" y="1346200"/>
            <a:ext cx="9409201" cy="5511799"/>
          </a:xfrm>
        </p:spPr>
        <p:txBody>
          <a:bodyPr>
            <a:normAutofit/>
          </a:bodyPr>
          <a:lstStyle/>
          <a:p>
            <a:r>
              <a:rPr lang="en-GB" sz="2000" dirty="0" smtClean="0">
                <a:latin typeface="Times New Roman" panose="02020603050405020304" pitchFamily="18" charset="0"/>
                <a:cs typeface="Times New Roman" panose="02020603050405020304" pitchFamily="18" charset="0"/>
              </a:rPr>
              <a:t>A FTO is an experienced member of the organization (</a:t>
            </a:r>
            <a:r>
              <a:rPr lang="en-GB" sz="2000" dirty="0" err="1" smtClean="0">
                <a:latin typeface="Times New Roman" panose="02020603050405020304" pitchFamily="18" charset="0"/>
                <a:cs typeface="Times New Roman" panose="02020603050405020304" pitchFamily="18" charset="0"/>
              </a:rPr>
              <a:t>Idris</a:t>
            </a:r>
            <a:r>
              <a:rPr lang="en-GB" sz="2000" dirty="0" smtClean="0">
                <a:latin typeface="Times New Roman" panose="02020603050405020304" pitchFamily="18" charset="0"/>
                <a:cs typeface="Times New Roman" panose="02020603050405020304" pitchFamily="18" charset="0"/>
              </a:rPr>
              <a:t>, 2018).</a:t>
            </a:r>
          </a:p>
          <a:p>
            <a:r>
              <a:rPr lang="en-GB" sz="2000" dirty="0" smtClean="0">
                <a:latin typeface="Times New Roman" panose="02020603050405020304" pitchFamily="18" charset="0"/>
                <a:cs typeface="Times New Roman" panose="02020603050405020304" pitchFamily="18" charset="0"/>
              </a:rPr>
              <a:t>They are expected to train juniors.</a:t>
            </a:r>
          </a:p>
          <a:p>
            <a:r>
              <a:rPr lang="en-GB" sz="2000" dirty="0" smtClean="0">
                <a:latin typeface="Times New Roman" panose="02020603050405020304" pitchFamily="18" charset="0"/>
                <a:cs typeface="Times New Roman" panose="02020603050405020304" pitchFamily="18" charset="0"/>
              </a:rPr>
              <a:t>Their roles are used in fire and law enforcement departments.</a:t>
            </a:r>
          </a:p>
          <a:p>
            <a:r>
              <a:rPr lang="en-GB" sz="2000" dirty="0" smtClean="0">
                <a:latin typeface="Times New Roman" panose="02020603050405020304" pitchFamily="18" charset="0"/>
                <a:cs typeface="Times New Roman" panose="02020603050405020304" pitchFamily="18" charset="0"/>
              </a:rPr>
              <a:t>They receive specialized training.</a:t>
            </a:r>
          </a:p>
          <a:p>
            <a:endParaRPr lang="en-GB" sz="2000" dirty="0">
              <a:latin typeface="Times New Roman" panose="02020603050405020304" pitchFamily="18" charset="0"/>
              <a:cs typeface="Times New Roman" panose="02020603050405020304" pitchFamily="18" charset="0"/>
            </a:endParaRPr>
          </a:p>
        </p:txBody>
      </p:sp>
      <p:sp>
        <p:nvSpPr>
          <p:cNvPr id="2" name="Title 1"/>
          <p:cNvSpPr>
            <a:spLocks noGrp="1"/>
          </p:cNvSpPr>
          <p:nvPr>
            <p:ph type="title"/>
          </p:nvPr>
        </p:nvSpPr>
        <p:spPr>
          <a:xfrm>
            <a:off x="677334" y="215900"/>
            <a:ext cx="8596668" cy="889000"/>
          </a:xfrm>
        </p:spPr>
        <p:txBody>
          <a:bodyPr>
            <a:normAutofit/>
          </a:bodyPr>
          <a:lstStyle/>
          <a:p>
            <a:pPr algn="ctr"/>
            <a:r>
              <a:rPr lang="en-GB" sz="3200" dirty="0" smtClean="0">
                <a:latin typeface="Times New Roman" pitchFamily="18" charset="0"/>
                <a:cs typeface="Times New Roman" pitchFamily="18" charset="0"/>
              </a:rPr>
              <a:t>Introduction</a:t>
            </a:r>
            <a:endParaRPr lang="en-GB" sz="3200" dirty="0">
              <a:latin typeface="Times New Roman" pitchFamily="18" charset="0"/>
              <a:cs typeface="Times New Roman" pitchFamily="18" charset="0"/>
            </a:endParaRPr>
          </a:p>
        </p:txBody>
      </p:sp>
      <p:pic>
        <p:nvPicPr>
          <p:cNvPr id="4" name="Picture 3"/>
          <p:cNvPicPr>
            <a:picLocks noChangeAspect="1"/>
          </p:cNvPicPr>
          <p:nvPr/>
        </p:nvPicPr>
        <p:blipFill>
          <a:blip r:embed="rId3"/>
          <a:stretch>
            <a:fillRect/>
          </a:stretch>
        </p:blipFill>
        <p:spPr>
          <a:xfrm>
            <a:off x="677334" y="3154362"/>
            <a:ext cx="8149165" cy="3475038"/>
          </a:xfrm>
          <a:prstGeom prst="rect">
            <a:avLst/>
          </a:prstGeom>
        </p:spPr>
      </p:pic>
    </p:spTree>
    <p:extLst>
      <p:ext uri="{BB962C8B-B14F-4D97-AF65-F5344CB8AC3E}">
        <p14:creationId xmlns:p14="http://schemas.microsoft.com/office/powerpoint/2010/main" xmlns="" val="15591047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034" y="1474789"/>
            <a:ext cx="8596668" cy="3880773"/>
          </a:xfrm>
        </p:spPr>
        <p:txBody>
          <a:bodyPr>
            <a:normAutofit/>
          </a:bodyPr>
          <a:lstStyle/>
          <a:p>
            <a:r>
              <a:rPr lang="en-GB" sz="2000" dirty="0" smtClean="0">
                <a:latin typeface="Times New Roman" panose="02020603050405020304" pitchFamily="18" charset="0"/>
                <a:cs typeface="Times New Roman" panose="02020603050405020304" pitchFamily="18" charset="0"/>
              </a:rPr>
              <a:t>Young officers are taught are instilled </a:t>
            </a:r>
            <a:r>
              <a:rPr lang="en-GB" sz="2000" dirty="0">
                <a:latin typeface="Times New Roman" panose="02020603050405020304" pitchFamily="18" charset="0"/>
                <a:cs typeface="Times New Roman" panose="02020603050405020304" pitchFamily="18" charset="0"/>
              </a:rPr>
              <a:t>with </a:t>
            </a:r>
            <a:r>
              <a:rPr lang="en-GB" sz="2000" dirty="0" smtClean="0">
                <a:latin typeface="Times New Roman" panose="02020603050405020304" pitchFamily="18" charset="0"/>
                <a:cs typeface="Times New Roman" panose="02020603050405020304" pitchFamily="18" charset="0"/>
              </a:rPr>
              <a:t>knowledge (Edwards &amp; Meade, 2015).</a:t>
            </a:r>
          </a:p>
          <a:p>
            <a:r>
              <a:rPr lang="en-GB" sz="2000" dirty="0" smtClean="0">
                <a:latin typeface="Times New Roman" panose="02020603050405020304" pitchFamily="18" charset="0"/>
                <a:cs typeface="Times New Roman" panose="02020603050405020304" pitchFamily="18" charset="0"/>
              </a:rPr>
              <a:t>They learn different skills as they understand their roles.</a:t>
            </a:r>
          </a:p>
          <a:p>
            <a:r>
              <a:rPr lang="en-GB" sz="2000" dirty="0" smtClean="0">
                <a:latin typeface="Times New Roman" panose="02020603050405020304" pitchFamily="18" charset="0"/>
                <a:cs typeface="Times New Roman" panose="02020603050405020304" pitchFamily="18" charset="0"/>
              </a:rPr>
              <a:t>Young officers understand the needs of the profession.</a:t>
            </a:r>
          </a:p>
          <a:p>
            <a:r>
              <a:rPr lang="en-GB" sz="2000" dirty="0" smtClean="0">
                <a:latin typeface="Times New Roman" panose="02020603050405020304" pitchFamily="18" charset="0"/>
                <a:cs typeface="Times New Roman" panose="02020603050405020304" pitchFamily="18" charset="0"/>
              </a:rPr>
              <a:t>They also get multiple approaches to solve situations.</a:t>
            </a:r>
            <a:endParaRPr lang="en-GB" sz="2000" dirty="0">
              <a:latin typeface="Times New Roman" panose="02020603050405020304" pitchFamily="18" charset="0"/>
              <a:cs typeface="Times New Roman" panose="02020603050405020304" pitchFamily="18" charset="0"/>
            </a:endParaRPr>
          </a:p>
        </p:txBody>
      </p:sp>
      <p:sp>
        <p:nvSpPr>
          <p:cNvPr id="2" name="Title 1"/>
          <p:cNvSpPr>
            <a:spLocks noGrp="1"/>
          </p:cNvSpPr>
          <p:nvPr>
            <p:ph type="title"/>
          </p:nvPr>
        </p:nvSpPr>
        <p:spPr>
          <a:xfrm>
            <a:off x="677334" y="279400"/>
            <a:ext cx="8596668" cy="1054100"/>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Importance </a:t>
            </a:r>
            <a:r>
              <a:rPr lang="en-GB" sz="2800" dirty="0" smtClean="0">
                <a:latin typeface="Times New Roman" panose="02020603050405020304" pitchFamily="18" charset="0"/>
                <a:cs typeface="Times New Roman" panose="02020603050405020304" pitchFamily="18" charset="0"/>
              </a:rPr>
              <a:t>o</a:t>
            </a:r>
            <a:r>
              <a:rPr lang="en-GB" sz="2800" dirty="0" smtClean="0">
                <a:latin typeface="Times New Roman" panose="02020603050405020304" pitchFamily="18" charset="0"/>
                <a:cs typeface="Times New Roman" panose="02020603050405020304" pitchFamily="18" charset="0"/>
              </a:rPr>
              <a:t>f </a:t>
            </a:r>
            <a:r>
              <a:rPr lang="en-GB" sz="2800" dirty="0" smtClean="0">
                <a:latin typeface="Times New Roman" panose="02020603050405020304" pitchFamily="18" charset="0"/>
                <a:cs typeface="Times New Roman" panose="02020603050405020304" pitchFamily="18" charset="0"/>
              </a:rPr>
              <a:t>t</a:t>
            </a:r>
            <a:r>
              <a:rPr lang="en-GB" sz="2800" dirty="0" smtClean="0">
                <a:latin typeface="Times New Roman" panose="02020603050405020304" pitchFamily="18" charset="0"/>
                <a:cs typeface="Times New Roman" panose="02020603050405020304" pitchFamily="18" charset="0"/>
              </a:rPr>
              <a:t>he </a:t>
            </a:r>
            <a:r>
              <a:rPr lang="en-GB" sz="2800" dirty="0" smtClean="0">
                <a:latin typeface="Times New Roman" panose="02020603050405020304" pitchFamily="18" charset="0"/>
                <a:cs typeface="Times New Roman" panose="02020603050405020304" pitchFamily="18" charset="0"/>
              </a:rPr>
              <a:t>Field Training Officer</a:t>
            </a:r>
            <a:endParaRPr lang="en-GB"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6848619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0334" y="1423989"/>
            <a:ext cx="8596668" cy="3880773"/>
          </a:xfrm>
        </p:spPr>
        <p:txBody>
          <a:bodyPr>
            <a:normAutofit/>
          </a:bodyPr>
          <a:lstStyle/>
          <a:p>
            <a:r>
              <a:rPr lang="en-GB" sz="2000" dirty="0" smtClean="0">
                <a:latin typeface="Times New Roman" panose="02020603050405020304" pitchFamily="18" charset="0"/>
                <a:cs typeface="Times New Roman" panose="02020603050405020304" pitchFamily="18" charset="0"/>
              </a:rPr>
              <a:t>It is one of the best paying careers in law.</a:t>
            </a:r>
          </a:p>
          <a:p>
            <a:r>
              <a:rPr lang="en-GB" sz="2000" dirty="0" smtClean="0">
                <a:latin typeface="Times New Roman" panose="02020603050405020304" pitchFamily="18" charset="0"/>
                <a:cs typeface="Times New Roman" panose="02020603050405020304" pitchFamily="18" charset="0"/>
              </a:rPr>
              <a:t>Officers understand the law in a better way (</a:t>
            </a:r>
            <a:r>
              <a:rPr lang="en-GB" sz="2000" dirty="0" err="1" smtClean="0">
                <a:latin typeface="Times New Roman" panose="02020603050405020304" pitchFamily="18" charset="0"/>
                <a:cs typeface="Times New Roman" panose="02020603050405020304" pitchFamily="18" charset="0"/>
              </a:rPr>
              <a:t>Idris</a:t>
            </a:r>
            <a:r>
              <a:rPr lang="en-GB" sz="2000" dirty="0" smtClean="0">
                <a:latin typeface="Times New Roman" panose="02020603050405020304" pitchFamily="18" charset="0"/>
                <a:cs typeface="Times New Roman" panose="02020603050405020304" pitchFamily="18" charset="0"/>
              </a:rPr>
              <a:t>, 2018).</a:t>
            </a:r>
          </a:p>
          <a:p>
            <a:r>
              <a:rPr lang="en-GB" sz="2000" dirty="0" smtClean="0">
                <a:latin typeface="Times New Roman" panose="02020603050405020304" pitchFamily="18" charset="0"/>
                <a:cs typeface="Times New Roman" panose="02020603050405020304" pitchFamily="18" charset="0"/>
              </a:rPr>
              <a:t> It acts as a platform for other careers in law.</a:t>
            </a:r>
          </a:p>
          <a:p>
            <a:r>
              <a:rPr lang="en-GB" sz="2000" dirty="0" smtClean="0">
                <a:latin typeface="Times New Roman" panose="02020603050405020304" pitchFamily="18" charset="0"/>
                <a:cs typeface="Times New Roman" panose="02020603050405020304" pitchFamily="18" charset="0"/>
              </a:rPr>
              <a:t>It embraces flexibility and freedom. </a:t>
            </a:r>
          </a:p>
          <a:p>
            <a:endParaRPr lang="en-GB" sz="2000" dirty="0" smtClean="0">
              <a:latin typeface="Times New Roman" panose="02020603050405020304" pitchFamily="18" charset="0"/>
              <a:cs typeface="Times New Roman" panose="02020603050405020304" pitchFamily="18" charset="0"/>
            </a:endParaRPr>
          </a:p>
          <a:p>
            <a:endParaRPr lang="en-GB" sz="2000" dirty="0">
              <a:latin typeface="Times New Roman" panose="02020603050405020304" pitchFamily="18" charset="0"/>
              <a:cs typeface="Times New Roman" panose="02020603050405020304" pitchFamily="18" charset="0"/>
            </a:endParaRPr>
          </a:p>
        </p:txBody>
      </p:sp>
      <p:sp>
        <p:nvSpPr>
          <p:cNvPr id="2" name="Title 1"/>
          <p:cNvSpPr>
            <a:spLocks noGrp="1"/>
          </p:cNvSpPr>
          <p:nvPr>
            <p:ph type="title"/>
          </p:nvPr>
        </p:nvSpPr>
        <p:spPr>
          <a:xfrm>
            <a:off x="550334" y="190500"/>
            <a:ext cx="8596668" cy="1143000"/>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Importance </a:t>
            </a:r>
            <a:r>
              <a:rPr lang="en-GB" sz="2800" dirty="0" smtClean="0">
                <a:latin typeface="Times New Roman" panose="02020603050405020304" pitchFamily="18" charset="0"/>
                <a:cs typeface="Times New Roman" panose="02020603050405020304" pitchFamily="18" charset="0"/>
              </a:rPr>
              <a:t>of </a:t>
            </a:r>
            <a:r>
              <a:rPr lang="en-GB" sz="2800" dirty="0" smtClean="0">
                <a:latin typeface="Times New Roman" panose="02020603050405020304" pitchFamily="18" charset="0"/>
                <a:cs typeface="Times New Roman" panose="02020603050405020304" pitchFamily="18" charset="0"/>
              </a:rPr>
              <a:t>t</a:t>
            </a:r>
            <a:r>
              <a:rPr lang="en-GB" sz="2800" dirty="0" smtClean="0">
                <a:latin typeface="Times New Roman" panose="02020603050405020304" pitchFamily="18" charset="0"/>
                <a:cs typeface="Times New Roman" panose="02020603050405020304" pitchFamily="18" charset="0"/>
              </a:rPr>
              <a:t>he </a:t>
            </a:r>
            <a:r>
              <a:rPr lang="en-GB" sz="2800" dirty="0" smtClean="0">
                <a:latin typeface="Times New Roman" panose="02020603050405020304" pitchFamily="18" charset="0"/>
                <a:cs typeface="Times New Roman" panose="02020603050405020304" pitchFamily="18" charset="0"/>
              </a:rPr>
              <a:t>Field Training Officer (Cont.)</a:t>
            </a:r>
            <a:endParaRPr lang="en-GB" sz="28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3"/>
          <a:stretch>
            <a:fillRect/>
          </a:stretch>
        </p:blipFill>
        <p:spPr>
          <a:xfrm>
            <a:off x="550334" y="3097212"/>
            <a:ext cx="7399866" cy="2960688"/>
          </a:xfrm>
          <a:prstGeom prst="rect">
            <a:avLst/>
          </a:prstGeom>
        </p:spPr>
      </p:pic>
    </p:spTree>
    <p:extLst>
      <p:ext uri="{BB962C8B-B14F-4D97-AF65-F5344CB8AC3E}">
        <p14:creationId xmlns:p14="http://schemas.microsoft.com/office/powerpoint/2010/main" xmlns="" val="24899781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4" y="1219201"/>
            <a:ext cx="8596668" cy="4834862"/>
          </a:xfrm>
        </p:spPr>
        <p:txBody>
          <a:bodyPr>
            <a:normAutofit/>
          </a:bodyPr>
          <a:lstStyle/>
          <a:p>
            <a:r>
              <a:rPr lang="en-GB" sz="2000" dirty="0" smtClean="0">
                <a:latin typeface="Times New Roman" panose="02020603050405020304" pitchFamily="18" charset="0"/>
                <a:cs typeface="Times New Roman" panose="02020603050405020304" pitchFamily="18" charset="0"/>
              </a:rPr>
              <a:t>FTO is expected </a:t>
            </a:r>
            <a:r>
              <a:rPr lang="en-GB" sz="2000" dirty="0">
                <a:latin typeface="Times New Roman" panose="02020603050405020304" pitchFamily="18" charset="0"/>
                <a:cs typeface="Times New Roman" panose="02020603050405020304" pitchFamily="18" charset="0"/>
              </a:rPr>
              <a:t>to </a:t>
            </a:r>
            <a:r>
              <a:rPr lang="en-GB" sz="2000" dirty="0" smtClean="0">
                <a:latin typeface="Times New Roman" panose="02020603050405020304" pitchFamily="18" charset="0"/>
                <a:cs typeface="Times New Roman" panose="02020603050405020304" pitchFamily="18" charset="0"/>
              </a:rPr>
              <a:t>translate </a:t>
            </a:r>
            <a:r>
              <a:rPr lang="en-GB" sz="2000" dirty="0">
                <a:latin typeface="Times New Roman" panose="02020603050405020304" pitchFamily="18" charset="0"/>
                <a:cs typeface="Times New Roman" panose="02020603050405020304" pitchFamily="18" charset="0"/>
              </a:rPr>
              <a:t>experience and understanding into </a:t>
            </a:r>
            <a:r>
              <a:rPr lang="en-GB" sz="2000" dirty="0" smtClean="0">
                <a:latin typeface="Times New Roman" panose="02020603050405020304" pitchFamily="18" charset="0"/>
                <a:cs typeface="Times New Roman" panose="02020603050405020304" pitchFamily="18" charset="0"/>
              </a:rPr>
              <a:t>training.</a:t>
            </a:r>
          </a:p>
          <a:p>
            <a:r>
              <a:rPr lang="en-GB" sz="2000" dirty="0" smtClean="0">
                <a:latin typeface="Times New Roman" panose="02020603050405020304" pitchFamily="18" charset="0"/>
                <a:cs typeface="Times New Roman" panose="02020603050405020304" pitchFamily="18" charset="0"/>
              </a:rPr>
              <a:t>Young officers gain detailed experiences and understanding (Cushion, 2018).</a:t>
            </a:r>
          </a:p>
          <a:p>
            <a:r>
              <a:rPr lang="en-GB" sz="2000" dirty="0" smtClean="0">
                <a:latin typeface="Times New Roman" panose="02020603050405020304" pitchFamily="18" charset="0"/>
                <a:cs typeface="Times New Roman" panose="02020603050405020304" pitchFamily="18" charset="0"/>
              </a:rPr>
              <a:t>Training helps officers to be competent.</a:t>
            </a:r>
          </a:p>
          <a:p>
            <a:r>
              <a:rPr lang="en-GB" sz="2000" dirty="0" smtClean="0">
                <a:latin typeface="Times New Roman" panose="02020603050405020304" pitchFamily="18" charset="0"/>
                <a:cs typeface="Times New Roman" panose="02020603050405020304" pitchFamily="18" charset="0"/>
              </a:rPr>
              <a:t>FTO’s are critical in specific departments.</a:t>
            </a:r>
            <a:endParaRPr lang="en-GB" sz="2000" dirty="0">
              <a:latin typeface="Times New Roman" panose="02020603050405020304" pitchFamily="18" charset="0"/>
              <a:cs typeface="Times New Roman" panose="02020603050405020304" pitchFamily="18" charset="0"/>
            </a:endParaRPr>
          </a:p>
        </p:txBody>
      </p:sp>
      <p:sp>
        <p:nvSpPr>
          <p:cNvPr id="2" name="Title 1"/>
          <p:cNvSpPr>
            <a:spLocks noGrp="1"/>
          </p:cNvSpPr>
          <p:nvPr>
            <p:ph type="title"/>
          </p:nvPr>
        </p:nvSpPr>
        <p:spPr>
          <a:xfrm>
            <a:off x="677334" y="203200"/>
            <a:ext cx="8596668" cy="838200"/>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Major Qualities </a:t>
            </a:r>
            <a:r>
              <a:rPr lang="en-GB" sz="2800" dirty="0" smtClean="0">
                <a:latin typeface="Times New Roman" panose="02020603050405020304" pitchFamily="18" charset="0"/>
                <a:cs typeface="Times New Roman" panose="02020603050405020304" pitchFamily="18" charset="0"/>
              </a:rPr>
              <a:t>o</a:t>
            </a:r>
            <a:r>
              <a:rPr lang="en-GB" sz="2800" dirty="0" smtClean="0">
                <a:latin typeface="Times New Roman" panose="02020603050405020304" pitchFamily="18" charset="0"/>
                <a:cs typeface="Times New Roman" panose="02020603050405020304" pitchFamily="18" charset="0"/>
              </a:rPr>
              <a:t>f </a:t>
            </a:r>
            <a:r>
              <a:rPr lang="en-GB" sz="2800" dirty="0" smtClean="0">
                <a:latin typeface="Times New Roman" panose="02020603050405020304" pitchFamily="18" charset="0"/>
                <a:cs typeface="Times New Roman" panose="02020603050405020304" pitchFamily="18" charset="0"/>
              </a:rPr>
              <a:t>FTO</a:t>
            </a:r>
            <a:endParaRPr lang="en-GB"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0856020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88434" y="1485901"/>
            <a:ext cx="8596668" cy="4364962"/>
          </a:xfrm>
        </p:spPr>
        <p:txBody>
          <a:bodyPr>
            <a:normAutofit/>
          </a:bodyPr>
          <a:lstStyle/>
          <a:p>
            <a:r>
              <a:rPr lang="en-GB" sz="2000" dirty="0" smtClean="0">
                <a:latin typeface="Times New Roman" panose="02020603050405020304" pitchFamily="18" charset="0"/>
                <a:cs typeface="Times New Roman" panose="02020603050405020304" pitchFamily="18" charset="0"/>
              </a:rPr>
              <a:t>They also gain the </a:t>
            </a:r>
            <a:r>
              <a:rPr lang="en-GB" sz="2000" dirty="0">
                <a:latin typeface="Times New Roman" panose="02020603050405020304" pitchFamily="18" charset="0"/>
                <a:cs typeface="Times New Roman" panose="02020603050405020304" pitchFamily="18" charset="0"/>
              </a:rPr>
              <a:t>attention, participation, and trust of the </a:t>
            </a:r>
            <a:r>
              <a:rPr lang="en-GB" sz="2000" dirty="0" smtClean="0">
                <a:latin typeface="Times New Roman" panose="02020603050405020304" pitchFamily="18" charset="0"/>
                <a:cs typeface="Times New Roman" panose="02020603050405020304" pitchFamily="18" charset="0"/>
              </a:rPr>
              <a:t>trainee.</a:t>
            </a:r>
          </a:p>
          <a:p>
            <a:r>
              <a:rPr lang="en-GB" sz="2000" dirty="0" smtClean="0">
                <a:latin typeface="Times New Roman" panose="02020603050405020304" pitchFamily="18" charset="0"/>
                <a:cs typeface="Times New Roman" panose="02020603050405020304" pitchFamily="18" charset="0"/>
              </a:rPr>
              <a:t>Officers and trainees interact actively.</a:t>
            </a:r>
          </a:p>
          <a:p>
            <a:r>
              <a:rPr lang="en-GB" sz="2000" dirty="0" smtClean="0">
                <a:latin typeface="Times New Roman" panose="02020603050405020304" pitchFamily="18" charset="0"/>
                <a:cs typeface="Times New Roman" panose="02020603050405020304" pitchFamily="18" charset="0"/>
              </a:rPr>
              <a:t>Trainees gain through the interaction </a:t>
            </a:r>
            <a:r>
              <a:rPr lang="en-GB" sz="2000" dirty="0">
                <a:latin typeface="Times New Roman" panose="02020603050405020304" pitchFamily="18" charset="0"/>
                <a:cs typeface="Times New Roman" panose="02020603050405020304" pitchFamily="18" charset="0"/>
              </a:rPr>
              <a:t>(Cushion, 2018).</a:t>
            </a:r>
            <a:endParaRPr lang="en-GB" sz="2000" dirty="0" smtClean="0">
              <a:latin typeface="Times New Roman" panose="02020603050405020304" pitchFamily="18" charset="0"/>
              <a:cs typeface="Times New Roman" panose="02020603050405020304" pitchFamily="18" charset="0"/>
            </a:endParaRPr>
          </a:p>
          <a:p>
            <a:r>
              <a:rPr lang="en-GB" sz="2000" dirty="0" smtClean="0">
                <a:latin typeface="Times New Roman" panose="02020603050405020304" pitchFamily="18" charset="0"/>
                <a:cs typeface="Times New Roman" panose="02020603050405020304" pitchFamily="18" charset="0"/>
              </a:rPr>
              <a:t>Competence is developed as a result. </a:t>
            </a:r>
          </a:p>
          <a:p>
            <a:endParaRPr lang="en-GB" sz="2000" dirty="0">
              <a:latin typeface="Times New Roman" panose="02020603050405020304" pitchFamily="18" charset="0"/>
              <a:cs typeface="Times New Roman" panose="02020603050405020304" pitchFamily="18" charset="0"/>
            </a:endParaRPr>
          </a:p>
        </p:txBody>
      </p:sp>
      <p:sp>
        <p:nvSpPr>
          <p:cNvPr id="2" name="Title 1"/>
          <p:cNvSpPr>
            <a:spLocks noGrp="1"/>
          </p:cNvSpPr>
          <p:nvPr>
            <p:ph type="title"/>
          </p:nvPr>
        </p:nvSpPr>
        <p:spPr>
          <a:xfrm>
            <a:off x="677334" y="292100"/>
            <a:ext cx="8596668" cy="965200"/>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Major Qualities Of FTO (Cont.)</a:t>
            </a:r>
            <a:endParaRPr lang="en-GB" sz="28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3"/>
          <a:stretch>
            <a:fillRect/>
          </a:stretch>
        </p:blipFill>
        <p:spPr>
          <a:xfrm>
            <a:off x="677335" y="3198813"/>
            <a:ext cx="7323666" cy="3468688"/>
          </a:xfrm>
          <a:prstGeom prst="rect">
            <a:avLst/>
          </a:prstGeom>
        </p:spPr>
      </p:pic>
    </p:spTree>
    <p:extLst>
      <p:ext uri="{BB962C8B-B14F-4D97-AF65-F5344CB8AC3E}">
        <p14:creationId xmlns:p14="http://schemas.microsoft.com/office/powerpoint/2010/main" xmlns="" val="34275016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4" y="1409699"/>
            <a:ext cx="8596668" cy="4631663"/>
          </a:xfrm>
        </p:spPr>
        <p:txBody>
          <a:bodyPr>
            <a:normAutofit/>
          </a:bodyPr>
          <a:lstStyle/>
          <a:p>
            <a:r>
              <a:rPr lang="en-GB" sz="2000" dirty="0" smtClean="0">
                <a:latin typeface="Times New Roman" panose="02020603050405020304" pitchFamily="18" charset="0"/>
                <a:cs typeface="Times New Roman" panose="02020603050405020304" pitchFamily="18" charset="0"/>
              </a:rPr>
              <a:t>Officers are able to develop awareness to trainees.</a:t>
            </a:r>
          </a:p>
          <a:p>
            <a:r>
              <a:rPr lang="en-GB" sz="2000" dirty="0" smtClean="0">
                <a:latin typeface="Times New Roman" panose="02020603050405020304" pitchFamily="18" charset="0"/>
                <a:cs typeface="Times New Roman" panose="02020603050405020304" pitchFamily="18" charset="0"/>
              </a:rPr>
              <a:t>They are also responsible to instil decision </a:t>
            </a:r>
            <a:r>
              <a:rPr lang="en-GB" sz="2000" dirty="0">
                <a:latin typeface="Times New Roman" panose="02020603050405020304" pitchFamily="18" charset="0"/>
                <a:cs typeface="Times New Roman" panose="02020603050405020304" pitchFamily="18" charset="0"/>
              </a:rPr>
              <a:t>making </a:t>
            </a:r>
            <a:r>
              <a:rPr lang="en-GB" sz="2000" dirty="0" smtClean="0">
                <a:latin typeface="Times New Roman" panose="02020603050405020304" pitchFamily="18" charset="0"/>
                <a:cs typeface="Times New Roman" panose="02020603050405020304" pitchFamily="18" charset="0"/>
              </a:rPr>
              <a:t>skills.</a:t>
            </a:r>
          </a:p>
          <a:p>
            <a:r>
              <a:rPr lang="en-GB" sz="2000" dirty="0" smtClean="0">
                <a:latin typeface="Times New Roman" panose="02020603050405020304" pitchFamily="18" charset="0"/>
                <a:cs typeface="Times New Roman" panose="02020603050405020304" pitchFamily="18" charset="0"/>
              </a:rPr>
              <a:t>Trainees also gain confidence through training.</a:t>
            </a:r>
          </a:p>
          <a:p>
            <a:r>
              <a:rPr lang="en-GB" sz="2000" dirty="0" smtClean="0">
                <a:latin typeface="Times New Roman" panose="02020603050405020304" pitchFamily="18" charset="0"/>
                <a:cs typeface="Times New Roman" panose="02020603050405020304" pitchFamily="18" charset="0"/>
              </a:rPr>
              <a:t>FTO’s promote people’s safety (</a:t>
            </a:r>
            <a:r>
              <a:rPr lang="en-GB" sz="2000" dirty="0" err="1" smtClean="0">
                <a:latin typeface="Times New Roman" panose="02020603050405020304" pitchFamily="18" charset="0"/>
                <a:cs typeface="Times New Roman" panose="02020603050405020304" pitchFamily="18" charset="0"/>
              </a:rPr>
              <a:t>Idris</a:t>
            </a:r>
            <a:r>
              <a:rPr lang="en-GB" sz="2000" dirty="0" smtClean="0">
                <a:latin typeface="Times New Roman" panose="02020603050405020304" pitchFamily="18" charset="0"/>
                <a:cs typeface="Times New Roman" panose="02020603050405020304" pitchFamily="18" charset="0"/>
              </a:rPr>
              <a:t>, 2018).</a:t>
            </a:r>
            <a:endParaRPr lang="en-GB" sz="2000" dirty="0">
              <a:latin typeface="Times New Roman" panose="02020603050405020304" pitchFamily="18" charset="0"/>
              <a:cs typeface="Times New Roman" panose="02020603050405020304" pitchFamily="18" charset="0"/>
            </a:endParaRPr>
          </a:p>
          <a:p>
            <a:pPr marL="0" indent="0">
              <a:buNone/>
            </a:pPr>
            <a:endParaRPr lang="en-GB" sz="2000" dirty="0">
              <a:latin typeface="Times New Roman" panose="02020603050405020304" pitchFamily="18" charset="0"/>
              <a:cs typeface="Times New Roman" panose="02020603050405020304" pitchFamily="18" charset="0"/>
            </a:endParaRPr>
          </a:p>
        </p:txBody>
      </p:sp>
      <p:sp>
        <p:nvSpPr>
          <p:cNvPr id="2" name="Title 1"/>
          <p:cNvSpPr>
            <a:spLocks noGrp="1"/>
          </p:cNvSpPr>
          <p:nvPr>
            <p:ph type="title"/>
          </p:nvPr>
        </p:nvSpPr>
        <p:spPr>
          <a:xfrm>
            <a:off x="677334" y="203200"/>
            <a:ext cx="8596668" cy="1041400"/>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Major Qualities Of FTO (Cont.)</a:t>
            </a:r>
            <a:endParaRPr lang="en-GB"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3084669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4" y="1182689"/>
            <a:ext cx="8596668" cy="3880773"/>
          </a:xfrm>
        </p:spPr>
        <p:txBody>
          <a:bodyPr>
            <a:normAutofit/>
          </a:bodyPr>
          <a:lstStyle/>
          <a:p>
            <a:r>
              <a:rPr lang="en-GB" sz="2000" dirty="0" smtClean="0">
                <a:latin typeface="Times New Roman" panose="02020603050405020304" pitchFamily="18" charset="0"/>
                <a:cs typeface="Times New Roman" panose="02020603050405020304" pitchFamily="18" charset="0"/>
              </a:rPr>
              <a:t>Field training officers promote the public’s safety.</a:t>
            </a:r>
          </a:p>
          <a:p>
            <a:r>
              <a:rPr lang="en-GB" sz="2000" dirty="0" smtClean="0">
                <a:latin typeface="Times New Roman" panose="02020603050405020304" pitchFamily="18" charset="0"/>
                <a:cs typeface="Times New Roman" panose="02020603050405020304" pitchFamily="18" charset="0"/>
              </a:rPr>
              <a:t>Training should be thorough for the trainees.</a:t>
            </a:r>
          </a:p>
          <a:p>
            <a:r>
              <a:rPr lang="en-GB" sz="2000" dirty="0" smtClean="0">
                <a:latin typeface="Times New Roman" panose="02020603050405020304" pitchFamily="18" charset="0"/>
                <a:cs typeface="Times New Roman" panose="02020603050405020304" pitchFamily="18" charset="0"/>
              </a:rPr>
              <a:t>Departments should add more FTO’s.</a:t>
            </a:r>
          </a:p>
          <a:p>
            <a:r>
              <a:rPr lang="en-GB" sz="2000" dirty="0" smtClean="0">
                <a:latin typeface="Times New Roman" panose="02020603050405020304" pitchFamily="18" charset="0"/>
                <a:cs typeface="Times New Roman" panose="02020603050405020304" pitchFamily="18" charset="0"/>
              </a:rPr>
              <a:t>Conditions for learning should be improved. </a:t>
            </a:r>
          </a:p>
          <a:p>
            <a:endParaRPr lang="en-GB" sz="2000" dirty="0" smtClean="0">
              <a:latin typeface="Times New Roman" panose="02020603050405020304" pitchFamily="18" charset="0"/>
              <a:cs typeface="Times New Roman" panose="02020603050405020304" pitchFamily="18" charset="0"/>
            </a:endParaRPr>
          </a:p>
          <a:p>
            <a:endParaRPr lang="en-GB" sz="2000" dirty="0">
              <a:latin typeface="Times New Roman" panose="02020603050405020304" pitchFamily="18" charset="0"/>
              <a:cs typeface="Times New Roman" panose="02020603050405020304" pitchFamily="18" charset="0"/>
            </a:endParaRPr>
          </a:p>
        </p:txBody>
      </p:sp>
      <p:sp>
        <p:nvSpPr>
          <p:cNvPr id="2" name="Title 1"/>
          <p:cNvSpPr>
            <a:spLocks noGrp="1"/>
          </p:cNvSpPr>
          <p:nvPr>
            <p:ph type="title"/>
          </p:nvPr>
        </p:nvSpPr>
        <p:spPr>
          <a:xfrm>
            <a:off x="677334" y="139700"/>
            <a:ext cx="8596668" cy="939800"/>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Conclusion</a:t>
            </a:r>
            <a:endParaRPr lang="en-GB" sz="28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3"/>
          <a:stretch>
            <a:fillRect/>
          </a:stretch>
        </p:blipFill>
        <p:spPr>
          <a:xfrm>
            <a:off x="469900" y="2992437"/>
            <a:ext cx="8804102" cy="3743325"/>
          </a:xfrm>
          <a:prstGeom prst="rect">
            <a:avLst/>
          </a:prstGeom>
        </p:spPr>
      </p:pic>
    </p:spTree>
    <p:extLst>
      <p:ext uri="{BB962C8B-B14F-4D97-AF65-F5344CB8AC3E}">
        <p14:creationId xmlns:p14="http://schemas.microsoft.com/office/powerpoint/2010/main" xmlns="" val="2474362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4" y="1358901"/>
            <a:ext cx="8596668" cy="4682462"/>
          </a:xfrm>
        </p:spPr>
        <p:txBody>
          <a:bodyPr>
            <a:normAutofit/>
          </a:bodyPr>
          <a:lstStyle/>
          <a:p>
            <a:r>
              <a:rPr lang="en-GB" sz="2000" dirty="0" smtClean="0">
                <a:latin typeface="Times New Roman" panose="02020603050405020304" pitchFamily="18" charset="0"/>
                <a:cs typeface="Times New Roman" panose="02020603050405020304" pitchFamily="18" charset="0"/>
              </a:rPr>
              <a:t>Cushion</a:t>
            </a:r>
            <a:r>
              <a:rPr lang="en-GB" sz="2000" dirty="0">
                <a:latin typeface="Times New Roman" panose="02020603050405020304" pitchFamily="18" charset="0"/>
                <a:cs typeface="Times New Roman" panose="02020603050405020304" pitchFamily="18" charset="0"/>
              </a:rPr>
              <a:t>, C. J. (2018). Exploring the Delivery of Officer Safety Training: A Case Study. </a:t>
            </a:r>
            <a:r>
              <a:rPr lang="en-GB" sz="2000" i="1" dirty="0">
                <a:latin typeface="Times New Roman" panose="02020603050405020304" pitchFamily="18" charset="0"/>
                <a:cs typeface="Times New Roman" panose="02020603050405020304" pitchFamily="18" charset="0"/>
              </a:rPr>
              <a:t>Policing: A Journal of Policy and Practice</a:t>
            </a:r>
            <a:r>
              <a:rPr lang="en-GB" sz="2000" dirty="0" smtClean="0">
                <a:latin typeface="Times New Roman" panose="02020603050405020304" pitchFamily="18" charset="0"/>
                <a:cs typeface="Times New Roman" panose="02020603050405020304" pitchFamily="18" charset="0"/>
              </a:rPr>
              <a:t>.</a:t>
            </a:r>
          </a:p>
          <a:p>
            <a:r>
              <a:rPr lang="en-GB" sz="2000" dirty="0">
                <a:latin typeface="Times New Roman" panose="02020603050405020304" pitchFamily="18" charset="0"/>
                <a:cs typeface="Times New Roman" panose="02020603050405020304" pitchFamily="18" charset="0"/>
              </a:rPr>
              <a:t>Edwards, S., &amp; </a:t>
            </a:r>
            <a:r>
              <a:rPr lang="en-GB" sz="2000" dirty="0" err="1">
                <a:latin typeface="Times New Roman" panose="02020603050405020304" pitchFamily="18" charset="0"/>
                <a:cs typeface="Times New Roman" panose="02020603050405020304" pitchFamily="18" charset="0"/>
              </a:rPr>
              <a:t>Meader</a:t>
            </a:r>
            <a:r>
              <a:rPr lang="en-GB" sz="2000" dirty="0">
                <a:latin typeface="Times New Roman" panose="02020603050405020304" pitchFamily="18" charset="0"/>
                <a:cs typeface="Times New Roman" panose="02020603050405020304" pitchFamily="18" charset="0"/>
              </a:rPr>
              <a:t>, D. (2015). Officer Safety Initiatives</a:t>
            </a:r>
            <a:r>
              <a:rPr lang="en-GB" sz="2000" dirty="0" smtClean="0">
                <a:latin typeface="Times New Roman" panose="02020603050405020304" pitchFamily="18" charset="0"/>
                <a:cs typeface="Times New Roman" panose="02020603050405020304" pitchFamily="18" charset="0"/>
              </a:rPr>
              <a:t>.</a:t>
            </a:r>
          </a:p>
          <a:p>
            <a:r>
              <a:rPr lang="en-GB" sz="2000" dirty="0" err="1">
                <a:latin typeface="Times New Roman" panose="02020603050405020304" pitchFamily="18" charset="0"/>
                <a:cs typeface="Times New Roman" panose="02020603050405020304" pitchFamily="18" charset="0"/>
              </a:rPr>
              <a:t>Idris</a:t>
            </a:r>
            <a:r>
              <a:rPr lang="en-GB" sz="2000" dirty="0">
                <a:latin typeface="Times New Roman" panose="02020603050405020304" pitchFamily="18" charset="0"/>
                <a:cs typeface="Times New Roman" panose="02020603050405020304" pitchFamily="18" charset="0"/>
              </a:rPr>
              <a:t>, M. (2018). The Impact of Education and Training, Work Discipline and Organizational Culture on Employee’s Performance: The Study of Disaster Management and Fire Department in Palembang City, Indonesia. </a:t>
            </a:r>
            <a:r>
              <a:rPr lang="en-GB" sz="2000" i="1" dirty="0">
                <a:latin typeface="Times New Roman" panose="02020603050405020304" pitchFamily="18" charset="0"/>
                <a:cs typeface="Times New Roman" panose="02020603050405020304" pitchFamily="18" charset="0"/>
              </a:rPr>
              <a:t>International Journal of Human Resource Studies</a:t>
            </a:r>
            <a:r>
              <a:rPr lang="en-GB" sz="2000" dirty="0">
                <a:latin typeface="Times New Roman" panose="02020603050405020304" pitchFamily="18" charset="0"/>
                <a:cs typeface="Times New Roman" panose="02020603050405020304" pitchFamily="18" charset="0"/>
              </a:rPr>
              <a:t>, </a:t>
            </a:r>
            <a:r>
              <a:rPr lang="en-GB" sz="2000" i="1" dirty="0">
                <a:latin typeface="Times New Roman" panose="02020603050405020304" pitchFamily="18" charset="0"/>
                <a:cs typeface="Times New Roman" panose="02020603050405020304" pitchFamily="18" charset="0"/>
              </a:rPr>
              <a:t>8</a:t>
            </a:r>
            <a:r>
              <a:rPr lang="en-GB" sz="2000" dirty="0">
                <a:latin typeface="Times New Roman" panose="02020603050405020304" pitchFamily="18" charset="0"/>
                <a:cs typeface="Times New Roman" panose="02020603050405020304" pitchFamily="18" charset="0"/>
              </a:rPr>
              <a:t>(3), 1-18</a:t>
            </a:r>
            <a:r>
              <a:rPr lang="en-GB" sz="2000" dirty="0" smtClean="0">
                <a:latin typeface="Times New Roman" panose="02020603050405020304" pitchFamily="18" charset="0"/>
                <a:cs typeface="Times New Roman" panose="02020603050405020304" pitchFamily="18" charset="0"/>
              </a:rPr>
              <a:t>.</a:t>
            </a:r>
          </a:p>
        </p:txBody>
      </p:sp>
      <p:sp>
        <p:nvSpPr>
          <p:cNvPr id="2" name="Title 1"/>
          <p:cNvSpPr>
            <a:spLocks noGrp="1"/>
          </p:cNvSpPr>
          <p:nvPr>
            <p:ph type="title"/>
          </p:nvPr>
        </p:nvSpPr>
        <p:spPr>
          <a:xfrm>
            <a:off x="677334" y="241300"/>
            <a:ext cx="8596668" cy="889000"/>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References</a:t>
            </a:r>
            <a:endParaRPr lang="en-GB"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8565917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GB" sz="2000" dirty="0" smtClean="0">
                <a:latin typeface="Times New Roman" panose="02020603050405020304" pitchFamily="18" charset="0"/>
                <a:cs typeface="Times New Roman" panose="02020603050405020304" pitchFamily="18" charset="0"/>
              </a:rPr>
              <a:t>Presented by; </a:t>
            </a:r>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50466699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Concourse</Template>
  <TotalTime>127</TotalTime>
  <Words>668</Words>
  <Application>Microsoft Office PowerPoint</Application>
  <PresentationFormat>Custom</PresentationFormat>
  <Paragraphs>56</Paragraphs>
  <Slides>10</Slides>
  <Notes>7</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Concourse</vt:lpstr>
      <vt:lpstr>Field Training Officer</vt:lpstr>
      <vt:lpstr>Introduction</vt:lpstr>
      <vt:lpstr>Importance of the Field Training Officer</vt:lpstr>
      <vt:lpstr>Importance of the Field Training Officer (Cont.)</vt:lpstr>
      <vt:lpstr>Major Qualities of FTO</vt:lpstr>
      <vt:lpstr>Major Qualities Of FTO (Cont.)</vt:lpstr>
      <vt:lpstr>Major Qualities Of FTO (Cont.)</vt:lpstr>
      <vt:lpstr>Conclusion</vt:lpstr>
      <vt:lpstr>References</vt:lpstr>
      <vt:lpstr>Slide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Field Training Officer</dc:title>
  <dc:creator>Windows User</dc:creator>
  <cp:lastModifiedBy>ADM</cp:lastModifiedBy>
  <cp:revision>32</cp:revision>
  <dcterms:created xsi:type="dcterms:W3CDTF">2019-01-28T13:24:45Z</dcterms:created>
  <dcterms:modified xsi:type="dcterms:W3CDTF">2019-01-28T15:36:28Z</dcterms:modified>
</cp:coreProperties>
</file>